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7004050" cy="92964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6" roundtripDataSignature="AMtx7mjKQKK3WqYZ4ZSXFqlolQ6HEhZTa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notesMaster" Target="notesMasters/notesMaster1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customschemas.google.com/relationships/presentationmetadata" Target="metadata"/><Relationship Id="rId10" Type="http://schemas.openxmlformats.org/officeDocument/2006/relationships/tableStyles" Target="tableStyles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67575" y="697225"/>
            <a:ext cx="4669600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700400" y="4415775"/>
            <a:ext cx="5603225" cy="41833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700400" y="4415775"/>
            <a:ext cx="5603225" cy="4183375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3225" y="696913"/>
            <a:ext cx="6197600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iapositiva de título" type="title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3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3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4" name="Google Shape;14;p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y texto vertical" type="vertTx">
  <p:cSld name="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2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vertical y texto" type="vertTitleAndTx">
  <p:cSld name="VERTICAL_TITLE_AND_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3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3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1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y objetos" type="obj">
  <p:cSld name="OBJECT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4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0" name="Google Shape;20;p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ncabezado de sección" type="secHead">
  <p:cSld name="SECTION_HEADER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5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5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26" name="Google Shape;26;p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os objetos" type="twoObj">
  <p:cSld name="TWO_OBJECTS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6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6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2" name="Google Shape;32;p6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3" name="Google Shape;33;p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ación" type="twoTxTwoObj">
  <p:cSld name="TWO_OBJECTS_WITH_TEXT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7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7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9" name="Google Shape;39;p7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0" name="Google Shape;40;p7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1" name="Google Shape;41;p7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2" name="Google Shape;42;p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olo el título" type="titleOnly">
  <p:cSld name="TITLE_ONLY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8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n blanco" type="blank">
  <p:cSld name="BLANK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ido con título" type="objTx">
  <p:cSld name="OBJECT_WITH_CAPTION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0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10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7" name="Google Shape;57;p10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58" name="Google Shape;58;p1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1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agen con título" type="picTx">
  <p:cSld name="PICTURE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1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1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1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5" name="Google Shape;65;p1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2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"/>
          <p:cNvSpPr txBox="1"/>
          <p:nvPr/>
        </p:nvSpPr>
        <p:spPr>
          <a:xfrm>
            <a:off x="4875193" y="116704"/>
            <a:ext cx="1361976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CAJA NEGRA</a:t>
            </a:r>
            <a:endParaRPr/>
          </a:p>
        </p:txBody>
      </p:sp>
      <p:sp>
        <p:nvSpPr>
          <p:cNvPr id="85" name="Google Shape;85;p1"/>
          <p:cNvSpPr/>
          <p:nvPr/>
        </p:nvSpPr>
        <p:spPr>
          <a:xfrm>
            <a:off x="570463" y="522715"/>
            <a:ext cx="1873885" cy="4392185"/>
          </a:xfrm>
          <a:prstGeom prst="rect">
            <a:avLst/>
          </a:prstGeom>
          <a:solidFill>
            <a:schemeClr val="lt1"/>
          </a:solidFill>
          <a:ln w="12700" cap="flat" cmpd="sng">
            <a:solidFill>
              <a:schemeClr val="accent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228600" marR="0" lvl="0" indent="-2286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•"/>
            </a:pPr>
            <a:r>
              <a:rPr lang="es-MX" sz="1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Calendario Escolar</a:t>
            </a:r>
            <a:endParaRPr/>
          </a:p>
          <a:p>
            <a:pPr marL="228600" marR="0" lvl="0" indent="-228600" algn="l" rtl="0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•"/>
            </a:pPr>
            <a:r>
              <a:rPr lang="es-MX" sz="1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Análisis de necesidades de grupos</a:t>
            </a:r>
            <a:endParaRPr/>
          </a:p>
          <a:p>
            <a:pPr marL="171450" marR="0" lvl="0" indent="-171450" algn="l" rtl="0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•"/>
            </a:pPr>
            <a:r>
              <a:rPr lang="es-MX" sz="1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Reporte de deudores del Dpto. financieros,  del centro de información, de servicios escolares y  de Sub. Administrativa </a:t>
            </a:r>
            <a:endParaRPr/>
          </a:p>
          <a:p>
            <a:pPr marL="228600" marR="0" lvl="0" indent="-228600" algn="l" rtl="0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•"/>
            </a:pPr>
            <a:r>
              <a:rPr lang="es-MX" sz="1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Lista de orden de inscripción.</a:t>
            </a:r>
            <a:endParaRPr/>
          </a:p>
          <a:p>
            <a:pPr marL="171450" marR="0" lvl="0" indent="-171450" algn="l" rtl="0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•"/>
            </a:pPr>
            <a:r>
              <a:rPr lang="es-MX" sz="1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Manual de Lineamentos Académicos-Administrativos  del TECNM 2015</a:t>
            </a:r>
            <a:endParaRPr/>
          </a:p>
        </p:txBody>
      </p:sp>
      <p:sp>
        <p:nvSpPr>
          <p:cNvPr id="86" name="Google Shape;86;p1"/>
          <p:cNvSpPr/>
          <p:nvPr/>
        </p:nvSpPr>
        <p:spPr>
          <a:xfrm>
            <a:off x="910222" y="134019"/>
            <a:ext cx="1194366" cy="3886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MX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ENTRADAS</a:t>
            </a:r>
            <a:endParaRPr/>
          </a:p>
        </p:txBody>
      </p:sp>
      <p:sp>
        <p:nvSpPr>
          <p:cNvPr id="87" name="Google Shape;87;p1"/>
          <p:cNvSpPr/>
          <p:nvPr/>
        </p:nvSpPr>
        <p:spPr>
          <a:xfrm>
            <a:off x="3440053" y="987138"/>
            <a:ext cx="4391023" cy="462721"/>
          </a:xfrm>
          <a:prstGeom prst="rect">
            <a:avLst/>
          </a:prstGeom>
          <a:solidFill>
            <a:schemeClr val="lt1"/>
          </a:solidFill>
          <a:ln w="12700" cap="flat" cmpd="sng">
            <a:solidFill>
              <a:schemeClr val="accent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171450" marR="0" lvl="0" indent="-17145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•"/>
            </a:pPr>
            <a:r>
              <a:rPr lang="es-MX" sz="1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RECURSOS HUMANOS, FINANCIEROS Y MATERIALES</a:t>
            </a:r>
            <a:endParaRPr sz="1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8" name="Google Shape;88;p1"/>
          <p:cNvSpPr/>
          <p:nvPr/>
        </p:nvSpPr>
        <p:spPr>
          <a:xfrm>
            <a:off x="5038566" y="683297"/>
            <a:ext cx="1070806" cy="3440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MX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RECURSOS</a:t>
            </a:r>
            <a:endParaRPr/>
          </a:p>
        </p:txBody>
      </p:sp>
      <p:sp>
        <p:nvSpPr>
          <p:cNvPr id="89" name="Google Shape;89;p1"/>
          <p:cNvSpPr/>
          <p:nvPr/>
        </p:nvSpPr>
        <p:spPr>
          <a:xfrm>
            <a:off x="3367544" y="1837039"/>
            <a:ext cx="4391024" cy="3229232"/>
          </a:xfrm>
          <a:prstGeom prst="rect">
            <a:avLst/>
          </a:prstGeom>
          <a:solidFill>
            <a:schemeClr val="lt1"/>
          </a:solidFill>
          <a:ln w="12700" cap="flat" cmpd="sng">
            <a:solidFill>
              <a:schemeClr val="accent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171450" marR="0" lvl="0" indent="-101600" algn="ctr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171450" marR="0" lvl="0" indent="-101600" algn="just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28600" marR="0" lvl="0" indent="-228600" algn="just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•"/>
            </a:pPr>
            <a:r>
              <a:rPr lang="es-MX" sz="1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Generar necesidades de grupos (Div. Edios. Profesionales)</a:t>
            </a:r>
            <a:endParaRPr/>
          </a:p>
          <a:p>
            <a:pPr marL="228600" marR="0" lvl="0" indent="-228600" algn="just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•"/>
            </a:pPr>
            <a:r>
              <a:rPr lang="es-MX" sz="1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Programación de horario y docente (Jefes Académicos)</a:t>
            </a:r>
            <a:endParaRPr/>
          </a:p>
          <a:p>
            <a:pPr marL="228600" marR="0" lvl="0" indent="-228600" algn="just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•"/>
            </a:pPr>
            <a:r>
              <a:rPr lang="es-MX" sz="1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Integración de horarios y envío de Prehorarios para su publicación. (Div. Edios. Profesionales)</a:t>
            </a:r>
            <a:endParaRPr/>
          </a:p>
          <a:p>
            <a:pPr marL="228600" marR="0" lvl="0" indent="-228600" algn="just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•"/>
            </a:pPr>
            <a:r>
              <a:rPr lang="es-MX" sz="1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Crear grupos en el SII (Div. Edios. Profesionales) </a:t>
            </a:r>
            <a:endParaRPr/>
          </a:p>
          <a:p>
            <a:pPr marL="228600" marR="0" lvl="0" indent="-228600" algn="just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•"/>
            </a:pPr>
            <a:r>
              <a:rPr lang="es-MX" sz="1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Publicación de Prehorarios (Centro de Cómputo)</a:t>
            </a:r>
            <a:endParaRPr/>
          </a:p>
          <a:p>
            <a:pPr marL="228600" marR="0" lvl="0" indent="-228600" algn="just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•"/>
            </a:pPr>
            <a:r>
              <a:rPr lang="es-MX" sz="1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Generar orden de inscripción y números de referencia bancaria. (Centro de Cómputo)</a:t>
            </a:r>
            <a:endParaRPr sz="1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28600" marR="0" lvl="0" indent="-228600" algn="just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•"/>
            </a:pPr>
            <a:r>
              <a:rPr lang="es-MX" sz="1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Liberar acceso  al Sistema de Reinscripciones en el orden programado. (Centro de Cómputo)</a:t>
            </a:r>
            <a:endParaRPr/>
          </a:p>
          <a:p>
            <a:pPr marL="228600" marR="0" lvl="0" indent="-228600" algn="just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•"/>
            </a:pPr>
            <a:r>
              <a:rPr lang="es-MX" sz="1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Realizar desbloqueos en caso requerido (Centro de Cómputo y departamento correspondiente)</a:t>
            </a:r>
            <a:endParaRPr/>
          </a:p>
          <a:p>
            <a:pPr marL="228600" marR="0" lvl="0" indent="-228600" algn="just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•"/>
            </a:pPr>
            <a:r>
              <a:rPr lang="es-MX" sz="1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Reinscripción por parte del estudiante.</a:t>
            </a:r>
            <a:endParaRPr/>
          </a:p>
          <a:p>
            <a:pPr marL="228600" marR="0" lvl="0" indent="-228600" algn="just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•"/>
            </a:pPr>
            <a:r>
              <a:rPr lang="es-MX" sz="1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Realización de encuesta rápida de satisfacción.</a:t>
            </a:r>
            <a:endParaRPr/>
          </a:p>
          <a:p>
            <a:pPr marL="228600" marR="0" lvl="0" indent="-228600" algn="just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•"/>
            </a:pPr>
            <a:r>
              <a:rPr lang="es-MX" sz="1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Realizar bajas de materias a solicitud del estudiante. (Div. Edios. Profesionales)</a:t>
            </a:r>
            <a:endParaRPr/>
          </a:p>
          <a:p>
            <a:pPr marL="171450" marR="0" lvl="0" indent="-101600" algn="ctr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0" name="Google Shape;90;p1"/>
          <p:cNvSpPr/>
          <p:nvPr/>
        </p:nvSpPr>
        <p:spPr>
          <a:xfrm>
            <a:off x="5147410" y="1451874"/>
            <a:ext cx="975780" cy="3440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MX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PROCESO</a:t>
            </a:r>
            <a:endParaRPr/>
          </a:p>
        </p:txBody>
      </p:sp>
      <p:sp>
        <p:nvSpPr>
          <p:cNvPr id="91" name="Google Shape;91;p1"/>
          <p:cNvSpPr/>
          <p:nvPr/>
        </p:nvSpPr>
        <p:spPr>
          <a:xfrm>
            <a:off x="3337410" y="5511113"/>
            <a:ext cx="4391025" cy="1124177"/>
          </a:xfrm>
          <a:prstGeom prst="rect">
            <a:avLst/>
          </a:prstGeom>
          <a:solidFill>
            <a:schemeClr val="lt1"/>
          </a:solidFill>
          <a:ln w="12700" cap="flat" cmpd="sng">
            <a:solidFill>
              <a:schemeClr val="accent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MX" sz="1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/>
          </a:p>
          <a:p>
            <a:pPr marL="0" marR="0" lvl="0" indent="0" algn="ctr" rtl="0">
              <a:lnSpc>
                <a:spcPct val="107000"/>
              </a:lnSpc>
              <a:spcBef>
                <a:spcPts val="800"/>
              </a:spcBef>
              <a:spcAft>
                <a:spcPts val="0"/>
              </a:spcAft>
              <a:buNone/>
            </a:pPr>
            <a:endParaRPr sz="1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107000"/>
              </a:lnSpc>
              <a:spcBef>
                <a:spcPts val="800"/>
              </a:spcBef>
              <a:spcAft>
                <a:spcPts val="0"/>
              </a:spcAft>
              <a:buNone/>
            </a:pPr>
            <a:r>
              <a:rPr lang="es-MX" sz="1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Estudiantes inscritos /Población escolar esperada (cantidad de estudiantes que tienen derecho a reinscripción) = 90%</a:t>
            </a:r>
            <a:endParaRPr sz="1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107000"/>
              </a:lnSpc>
              <a:spcBef>
                <a:spcPts val="800"/>
              </a:spcBef>
              <a:spcAft>
                <a:spcPts val="0"/>
              </a:spcAft>
              <a:buNone/>
            </a:pPr>
            <a:r>
              <a:rPr lang="es-MX" sz="1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Aplicar encuesta del servicio brindado en reinscripciones, obteniendo al menos el 90% de satisfacción. (Encuesta rápida de salida del proceso).</a:t>
            </a:r>
            <a:endParaRPr/>
          </a:p>
          <a:p>
            <a:pPr marL="0" marR="0" lvl="0" indent="0" algn="ctr" rtl="0">
              <a:lnSpc>
                <a:spcPct val="107000"/>
              </a:lnSpc>
              <a:spcBef>
                <a:spcPts val="800"/>
              </a:spcBef>
              <a:spcAft>
                <a:spcPts val="0"/>
              </a:spcAft>
              <a:buNone/>
            </a:pPr>
            <a:endParaRPr sz="1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107000"/>
              </a:lnSpc>
              <a:spcBef>
                <a:spcPts val="800"/>
              </a:spcBef>
              <a:spcAft>
                <a:spcPts val="0"/>
              </a:spcAft>
              <a:buNone/>
            </a:pPr>
            <a:r>
              <a:rPr lang="es-MX" sz="1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 </a:t>
            </a:r>
            <a:endParaRPr/>
          </a:p>
        </p:txBody>
      </p:sp>
      <p:sp>
        <p:nvSpPr>
          <p:cNvPr id="92" name="Google Shape;92;p1"/>
          <p:cNvSpPr/>
          <p:nvPr/>
        </p:nvSpPr>
        <p:spPr>
          <a:xfrm>
            <a:off x="5005867" y="5101370"/>
            <a:ext cx="1268296" cy="3886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MX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INDICADOR</a:t>
            </a:r>
            <a:endParaRPr/>
          </a:p>
        </p:txBody>
      </p:sp>
      <p:sp>
        <p:nvSpPr>
          <p:cNvPr id="93" name="Google Shape;93;p1"/>
          <p:cNvSpPr/>
          <p:nvPr/>
        </p:nvSpPr>
        <p:spPr>
          <a:xfrm>
            <a:off x="8742037" y="1981088"/>
            <a:ext cx="1873885" cy="2559997"/>
          </a:xfrm>
          <a:prstGeom prst="rect">
            <a:avLst/>
          </a:prstGeom>
          <a:solidFill>
            <a:schemeClr val="lt1"/>
          </a:solidFill>
          <a:ln w="12700" cap="flat" cmpd="sng">
            <a:solidFill>
              <a:schemeClr val="accent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171450" marR="0" lvl="0" indent="-171450" algn="l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•"/>
            </a:pPr>
            <a:r>
              <a:rPr lang="es-MX" sz="1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Horario.</a:t>
            </a:r>
            <a:endParaRPr/>
          </a:p>
          <a:p>
            <a:pPr marL="171450" marR="0" lvl="0" indent="-171450" algn="l" rtl="0">
              <a:lnSpc>
                <a:spcPct val="107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•"/>
            </a:pPr>
            <a:r>
              <a:rPr lang="es-MX" sz="1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Listas  de asistencia.</a:t>
            </a:r>
            <a:endParaRPr/>
          </a:p>
          <a:p>
            <a:pPr marL="0" marR="0" lvl="0" indent="0" algn="l" rtl="0">
              <a:lnSpc>
                <a:spcPct val="107000"/>
              </a:lnSpc>
              <a:spcBef>
                <a:spcPts val="800"/>
              </a:spcBef>
              <a:spcAft>
                <a:spcPts val="0"/>
              </a:spcAft>
              <a:buNone/>
            </a:pPr>
            <a:endParaRPr sz="1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Google Shape;94;p1"/>
          <p:cNvSpPr/>
          <p:nvPr/>
        </p:nvSpPr>
        <p:spPr>
          <a:xfrm>
            <a:off x="9137185" y="1414470"/>
            <a:ext cx="955453" cy="3886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MX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SALIDAS</a:t>
            </a:r>
            <a:endParaRPr/>
          </a:p>
        </p:txBody>
      </p:sp>
      <p:sp>
        <p:nvSpPr>
          <p:cNvPr id="95" name="Google Shape;95;p1"/>
          <p:cNvSpPr/>
          <p:nvPr/>
        </p:nvSpPr>
        <p:spPr>
          <a:xfrm>
            <a:off x="113122" y="5422603"/>
            <a:ext cx="2973408" cy="1360969"/>
          </a:xfrm>
          <a:prstGeom prst="rect">
            <a:avLst/>
          </a:prstGeom>
          <a:solidFill>
            <a:schemeClr val="lt1"/>
          </a:solidFill>
          <a:ln w="12700" cap="flat" cmpd="sng">
            <a:solidFill>
              <a:schemeClr val="accent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107000"/>
              </a:lnSpc>
              <a:spcBef>
                <a:spcPts val="800"/>
              </a:spcBef>
              <a:spcAft>
                <a:spcPts val="0"/>
              </a:spcAft>
              <a:buNone/>
            </a:pPr>
            <a:r>
              <a:rPr lang="es-MX" sz="1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PELIGRO</a:t>
            </a:r>
            <a:endParaRPr/>
          </a:p>
          <a:p>
            <a:pPr marL="171450" marR="0" lvl="0" indent="-171450" algn="l" rtl="0">
              <a:lnSpc>
                <a:spcPct val="107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•"/>
            </a:pPr>
            <a:r>
              <a:rPr lang="es-MX" sz="1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Falta de información correcta  para programar horarios adecuados.</a:t>
            </a:r>
            <a:endParaRPr/>
          </a:p>
          <a:p>
            <a:pPr marL="171450" marR="0" lvl="0" indent="-171450" algn="l" rtl="0">
              <a:lnSpc>
                <a:spcPct val="107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•"/>
            </a:pPr>
            <a:r>
              <a:rPr lang="es-MX" sz="1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Inscripción de deudores.</a:t>
            </a:r>
            <a:endParaRPr/>
          </a:p>
          <a:p>
            <a:pPr marL="0" marR="0" lvl="0" indent="0" algn="ctr" rtl="0">
              <a:lnSpc>
                <a:spcPct val="107000"/>
              </a:lnSpc>
              <a:spcBef>
                <a:spcPts val="800"/>
              </a:spcBef>
              <a:spcAft>
                <a:spcPts val="0"/>
              </a:spcAft>
              <a:buNone/>
            </a:pPr>
            <a:r>
              <a:rPr lang="es-MX" sz="1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 </a:t>
            </a:r>
            <a:endParaRPr/>
          </a:p>
        </p:txBody>
      </p:sp>
      <p:sp>
        <p:nvSpPr>
          <p:cNvPr id="96" name="Google Shape;96;p1"/>
          <p:cNvSpPr/>
          <p:nvPr/>
        </p:nvSpPr>
        <p:spPr>
          <a:xfrm>
            <a:off x="8555599" y="5082745"/>
            <a:ext cx="2413591" cy="1641449"/>
          </a:xfrm>
          <a:prstGeom prst="rect">
            <a:avLst/>
          </a:prstGeom>
          <a:solidFill>
            <a:schemeClr val="lt1"/>
          </a:solidFill>
          <a:ln w="12700" cap="flat" cmpd="sng">
            <a:solidFill>
              <a:schemeClr val="accent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MX" sz="1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  </a:t>
            </a:r>
            <a:endParaRPr/>
          </a:p>
          <a:p>
            <a:pPr marL="171450" marR="0" lvl="0" indent="-101600" algn="ctr" rtl="0">
              <a:lnSpc>
                <a:spcPct val="107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107000"/>
              </a:lnSpc>
              <a:spcBef>
                <a:spcPts val="800"/>
              </a:spcBef>
              <a:spcAft>
                <a:spcPts val="0"/>
              </a:spcAft>
              <a:buNone/>
            </a:pPr>
            <a:r>
              <a:rPr lang="es-MX" sz="1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RIESGO</a:t>
            </a:r>
            <a:endParaRPr sz="1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171450" marR="0" lvl="0" indent="-171450" algn="ctr" rtl="0">
              <a:lnSpc>
                <a:spcPct val="107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•"/>
            </a:pPr>
            <a:r>
              <a:rPr lang="es-MX" sz="1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Estudiantes que no reciban la carga académica en tiempo y forma.</a:t>
            </a:r>
            <a:endParaRPr/>
          </a:p>
          <a:p>
            <a:pPr marL="171450" marR="0" lvl="0" indent="-171450" algn="ctr" rtl="0">
              <a:lnSpc>
                <a:spcPct val="107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•"/>
            </a:pPr>
            <a:r>
              <a:rPr lang="es-MX" sz="1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Que no se reinscriba el estudiante.</a:t>
            </a:r>
            <a:endParaRPr/>
          </a:p>
          <a:p>
            <a:pPr marL="171450" marR="0" lvl="0" indent="-171450" algn="ctr" rtl="0">
              <a:lnSpc>
                <a:spcPct val="107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•"/>
            </a:pPr>
            <a:r>
              <a:rPr lang="es-MX" sz="1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Incremento de estudiantes solicitando materias después del periodo de reinscripciones.</a:t>
            </a:r>
            <a:endParaRPr sz="1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107000"/>
              </a:lnSpc>
              <a:spcBef>
                <a:spcPts val="800"/>
              </a:spcBef>
              <a:spcAft>
                <a:spcPts val="0"/>
              </a:spcAft>
              <a:buNone/>
            </a:pPr>
            <a:r>
              <a:rPr lang="es-MX" sz="1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 </a:t>
            </a:r>
            <a:endParaRPr/>
          </a:p>
          <a:p>
            <a:pPr marL="0" marR="0" lvl="0" indent="0" algn="ctr" rtl="0">
              <a:lnSpc>
                <a:spcPct val="107000"/>
              </a:lnSpc>
              <a:spcBef>
                <a:spcPts val="800"/>
              </a:spcBef>
              <a:spcAft>
                <a:spcPts val="0"/>
              </a:spcAft>
              <a:buNone/>
            </a:pPr>
            <a:r>
              <a:rPr lang="es-MX" sz="1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 </a:t>
            </a:r>
            <a:endParaRPr/>
          </a:p>
        </p:txBody>
      </p:sp>
      <p:sp>
        <p:nvSpPr>
          <p:cNvPr id="97" name="Google Shape;97;p1"/>
          <p:cNvSpPr/>
          <p:nvPr/>
        </p:nvSpPr>
        <p:spPr>
          <a:xfrm>
            <a:off x="4956138" y="1474573"/>
            <a:ext cx="110132" cy="329513"/>
          </a:xfrm>
          <a:prstGeom prst="upDownArrow">
            <a:avLst>
              <a:gd name="adj1" fmla="val 50000"/>
              <a:gd name="adj2" fmla="val 50000"/>
            </a:avLst>
          </a:prstGeom>
          <a:solidFill>
            <a:schemeClr val="accent2"/>
          </a:solidFill>
          <a:ln w="12700" cap="flat" cmpd="sng">
            <a:solidFill>
              <a:srgbClr val="AC5B23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8" name="Google Shape;98;p1"/>
          <p:cNvSpPr/>
          <p:nvPr/>
        </p:nvSpPr>
        <p:spPr>
          <a:xfrm>
            <a:off x="4860324" y="5066271"/>
            <a:ext cx="123568" cy="420129"/>
          </a:xfrm>
          <a:prstGeom prst="upDownArrow">
            <a:avLst>
              <a:gd name="adj1" fmla="val 50000"/>
              <a:gd name="adj2" fmla="val 50000"/>
            </a:avLst>
          </a:prstGeom>
          <a:solidFill>
            <a:schemeClr val="accent2"/>
          </a:solidFill>
          <a:ln w="12700" cap="flat" cmpd="sng">
            <a:solidFill>
              <a:srgbClr val="AC5B23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9" name="Google Shape;99;p1"/>
          <p:cNvSpPr/>
          <p:nvPr/>
        </p:nvSpPr>
        <p:spPr>
          <a:xfrm>
            <a:off x="7771250" y="2975855"/>
            <a:ext cx="906720" cy="144888"/>
          </a:xfrm>
          <a:prstGeom prst="leftRightArrow">
            <a:avLst>
              <a:gd name="adj1" fmla="val 50000"/>
              <a:gd name="adj2" fmla="val 50000"/>
            </a:avLst>
          </a:prstGeom>
          <a:solidFill>
            <a:schemeClr val="accent2"/>
          </a:solidFill>
          <a:ln w="12700" cap="flat" cmpd="sng">
            <a:solidFill>
              <a:srgbClr val="AC5B23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0" name="Google Shape;100;p1"/>
          <p:cNvSpPr/>
          <p:nvPr/>
        </p:nvSpPr>
        <p:spPr>
          <a:xfrm>
            <a:off x="2471351" y="3006080"/>
            <a:ext cx="881449" cy="149012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accent2"/>
          </a:solidFill>
          <a:ln w="12700" cap="flat" cmpd="sng">
            <a:solidFill>
              <a:srgbClr val="AC5B23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1" name="Google Shape;101;p1"/>
          <p:cNvSpPr/>
          <p:nvPr/>
        </p:nvSpPr>
        <p:spPr>
          <a:xfrm>
            <a:off x="2462173" y="4563326"/>
            <a:ext cx="914400" cy="612648"/>
          </a:xfrm>
          <a:prstGeom prst="flowChartDocument">
            <a:avLst/>
          </a:prstGeom>
          <a:solidFill>
            <a:schemeClr val="accent2"/>
          </a:solidFill>
          <a:ln w="12700" cap="flat" cmpd="sng">
            <a:solidFill>
              <a:srgbClr val="AC5B23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2" name="Google Shape;102;p1"/>
          <p:cNvSpPr/>
          <p:nvPr/>
        </p:nvSpPr>
        <p:spPr>
          <a:xfrm>
            <a:off x="7689943" y="5190223"/>
            <a:ext cx="914400" cy="612648"/>
          </a:xfrm>
          <a:prstGeom prst="flowChartDocument">
            <a:avLst/>
          </a:prstGeom>
          <a:solidFill>
            <a:schemeClr val="accent2"/>
          </a:solidFill>
          <a:ln w="12700" cap="flat" cmpd="sng">
            <a:solidFill>
              <a:srgbClr val="AC5B23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3" name="Google Shape;103;p1"/>
          <p:cNvSpPr/>
          <p:nvPr/>
        </p:nvSpPr>
        <p:spPr>
          <a:xfrm>
            <a:off x="10550658" y="4497277"/>
            <a:ext cx="914400" cy="612648"/>
          </a:xfrm>
          <a:prstGeom prst="flowChartDocument">
            <a:avLst/>
          </a:prstGeom>
          <a:solidFill>
            <a:schemeClr val="accent2"/>
          </a:solidFill>
          <a:ln w="12700" cap="flat" cmpd="sng">
            <a:solidFill>
              <a:srgbClr val="AC5B23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4" name="Google Shape;104;p1"/>
          <p:cNvSpPr/>
          <p:nvPr/>
        </p:nvSpPr>
        <p:spPr>
          <a:xfrm>
            <a:off x="7657980" y="4347458"/>
            <a:ext cx="1060704" cy="758952"/>
          </a:xfrm>
          <a:prstGeom prst="flowChartMultidocument">
            <a:avLst/>
          </a:prstGeom>
          <a:solidFill>
            <a:schemeClr val="accent2"/>
          </a:solidFill>
          <a:ln w="12700" cap="flat" cmpd="sng">
            <a:solidFill>
              <a:srgbClr val="AC5B23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5" name="Google Shape;105;p1"/>
          <p:cNvSpPr txBox="1"/>
          <p:nvPr/>
        </p:nvSpPr>
        <p:spPr>
          <a:xfrm>
            <a:off x="4712430" y="392281"/>
            <a:ext cx="1857560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REINSCRIPCIONES</a:t>
            </a:r>
            <a:endParaRPr/>
          </a:p>
        </p:txBody>
      </p:sp>
      <p:sp>
        <p:nvSpPr>
          <p:cNvPr id="106" name="Google Shape;106;p1"/>
          <p:cNvSpPr txBox="1"/>
          <p:nvPr/>
        </p:nvSpPr>
        <p:spPr>
          <a:xfrm>
            <a:off x="9128611" y="205940"/>
            <a:ext cx="2584200" cy="101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12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Versión 1</a:t>
            </a:r>
            <a:endParaRPr dirty="0"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12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26 de abril del 2022</a:t>
            </a:r>
            <a:endParaRPr dirty="0"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12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Elaborado por:</a:t>
            </a:r>
            <a:endParaRPr dirty="0"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12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Darío Soto Patrón/Julia G. Preciado León</a:t>
            </a:r>
            <a:endParaRPr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268</Words>
  <Application>Microsoft Office PowerPoint</Application>
  <PresentationFormat>Panorámica</PresentationFormat>
  <Paragraphs>51</Paragraphs>
  <Slides>1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4" baseType="lpstr">
      <vt:lpstr>Arial</vt:lpstr>
      <vt:lpstr>Calibri</vt:lpstr>
      <vt:lpstr>Tema de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Guillermo Salvador Plata Martínez</dc:creator>
  <cp:lastModifiedBy>HP</cp:lastModifiedBy>
  <cp:revision>1</cp:revision>
  <dcterms:created xsi:type="dcterms:W3CDTF">2017-10-05T18:52:50Z</dcterms:created>
  <dcterms:modified xsi:type="dcterms:W3CDTF">2022-04-28T14:19:49Z</dcterms:modified>
</cp:coreProperties>
</file>